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7" r:id="rId4"/>
    <p:sldId id="258" r:id="rId5"/>
    <p:sldId id="259" r:id="rId6"/>
    <p:sldId id="260" r:id="rId7"/>
    <p:sldId id="261" r:id="rId8"/>
    <p:sldId id="268" r:id="rId9"/>
    <p:sldId id="262" r:id="rId10"/>
    <p:sldId id="269" r:id="rId11"/>
    <p:sldId id="270" r:id="rId12"/>
    <p:sldId id="271" r:id="rId13"/>
    <p:sldId id="272" r:id="rId14"/>
    <p:sldId id="273" r:id="rId15"/>
    <p:sldId id="263" r:id="rId16"/>
    <p:sldId id="264" r:id="rId17"/>
    <p:sldId id="265" r:id="rId18"/>
    <p:sldId id="26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8959" autoAdjust="0"/>
    <p:restoredTop sz="94660"/>
  </p:normalViewPr>
  <p:slideViewPr>
    <p:cSldViewPr snapToGrid="0">
      <p:cViewPr varScale="1">
        <p:scale>
          <a:sx n="87" d="100"/>
          <a:sy n="87" d="100"/>
        </p:scale>
        <p:origin x="-78" y="-18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21-Jul-25</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pPr/>
              <a:t>21-Jul-25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pPr/>
              <a:t>21-Jul-25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pPr/>
              <a:t>21-Jul-25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21-Jul-25</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pPr/>
              <a:t>21-Jul-25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pPr/>
              <a:t>21-Jul-25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pPr/>
              <a:t>21-Jul-25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pPr/>
              <a:t>21-Jul-25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21-Jul-25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21-Jul-25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21-Jul-25</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krita.org/en/download"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95A203-8B4D-4EBC-866A-66EA781ED2EB}"/>
              </a:ext>
            </a:extLst>
          </p:cNvPr>
          <p:cNvSpPr>
            <a:spLocks noGrp="1"/>
          </p:cNvSpPr>
          <p:nvPr>
            <p:ph type="ctrTitle"/>
          </p:nvPr>
        </p:nvSpPr>
        <p:spPr/>
        <p:txBody>
          <a:bodyPr/>
          <a:lstStyle/>
          <a:p>
            <a:r>
              <a:rPr lang="en-US" dirty="0" err="1"/>
              <a:t>Krita</a:t>
            </a:r>
            <a:r>
              <a:rPr lang="en-US" dirty="0"/>
              <a:t> </a:t>
            </a:r>
            <a:r>
              <a:rPr lang="en-US" dirty="0" smtClean="0"/>
              <a:t>–an </a:t>
            </a:r>
            <a:r>
              <a:rPr lang="en-US" dirty="0"/>
              <a:t>introduction</a:t>
            </a:r>
            <a:endParaRPr lang="en-IN" dirty="0"/>
          </a:p>
        </p:txBody>
      </p:sp>
      <p:sp>
        <p:nvSpPr>
          <p:cNvPr id="3" name="Subtitle 2">
            <a:extLst>
              <a:ext uri="{FF2B5EF4-FFF2-40B4-BE49-F238E27FC236}">
                <a16:creationId xmlns:a16="http://schemas.microsoft.com/office/drawing/2014/main" xmlns="" id="{608ADC4C-543B-4B10-BFE2-4D1BC6E6DAC2}"/>
              </a:ext>
            </a:extLst>
          </p:cNvPr>
          <p:cNvSpPr>
            <a:spLocks noGrp="1"/>
          </p:cNvSpPr>
          <p:nvPr>
            <p:ph type="subTitle" idx="1"/>
          </p:nvPr>
        </p:nvSpPr>
        <p:spPr/>
        <p:txBody>
          <a:bodyPr/>
          <a:lstStyle/>
          <a:p>
            <a:r>
              <a:rPr lang="en-US" dirty="0"/>
              <a:t>By </a:t>
            </a:r>
            <a:r>
              <a:rPr lang="en-US" dirty="0" err="1"/>
              <a:t>Probir</a:t>
            </a:r>
            <a:r>
              <a:rPr lang="en-US" dirty="0"/>
              <a:t> Sir</a:t>
            </a:r>
            <a:endParaRPr lang="en-IN" dirty="0"/>
          </a:p>
        </p:txBody>
      </p:sp>
      <p:pic>
        <p:nvPicPr>
          <p:cNvPr id="4" name="Picture 3">
            <a:extLst>
              <a:ext uri="{FF2B5EF4-FFF2-40B4-BE49-F238E27FC236}">
                <a16:creationId xmlns:a16="http://schemas.microsoft.com/office/drawing/2014/main" xmlns="" id="{5FBE7377-B86C-4B0F-B66C-F115F574445A}"/>
              </a:ext>
            </a:extLst>
          </p:cNvPr>
          <p:cNvPicPr>
            <a:picLocks noChangeAspect="1"/>
          </p:cNvPicPr>
          <p:nvPr/>
        </p:nvPicPr>
        <p:blipFill>
          <a:blip r:embed="rId2"/>
          <a:stretch>
            <a:fillRect/>
          </a:stretch>
        </p:blipFill>
        <p:spPr>
          <a:xfrm>
            <a:off x="8440016" y="322160"/>
            <a:ext cx="2143125" cy="2143125"/>
          </a:xfrm>
          <a:prstGeom prst="rect">
            <a:avLst/>
          </a:prstGeom>
        </p:spPr>
      </p:pic>
    </p:spTree>
    <p:extLst>
      <p:ext uri="{BB962C8B-B14F-4D97-AF65-F5344CB8AC3E}">
        <p14:creationId xmlns:p14="http://schemas.microsoft.com/office/powerpoint/2010/main" xmlns="" val="2365176896"/>
      </p:ext>
    </p:extLst>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DE1F71-E0C9-4853-B479-0C507A260316}"/>
              </a:ext>
            </a:extLst>
          </p:cNvPr>
          <p:cNvSpPr>
            <a:spLocks noGrp="1"/>
          </p:cNvSpPr>
          <p:nvPr>
            <p:ph type="title"/>
          </p:nvPr>
        </p:nvSpPr>
        <p:spPr/>
        <p:txBody>
          <a:bodyPr/>
          <a:lstStyle/>
          <a:p>
            <a:r>
              <a:rPr lang="en-US" dirty="0"/>
              <a:t>Creating Graphics and Shapes</a:t>
            </a:r>
            <a:endParaRPr lang="en-IN" dirty="0"/>
          </a:p>
        </p:txBody>
      </p:sp>
      <p:sp>
        <p:nvSpPr>
          <p:cNvPr id="3" name="Content Placeholder 2">
            <a:extLst>
              <a:ext uri="{FF2B5EF4-FFF2-40B4-BE49-F238E27FC236}">
                <a16:creationId xmlns:a16="http://schemas.microsoft.com/office/drawing/2014/main" xmlns="" id="{371CD301-4169-4093-BA21-E8F945671F88}"/>
              </a:ext>
            </a:extLst>
          </p:cNvPr>
          <p:cNvSpPr>
            <a:spLocks noGrp="1"/>
          </p:cNvSpPr>
          <p:nvPr>
            <p:ph idx="1"/>
          </p:nvPr>
        </p:nvSpPr>
        <p:spPr>
          <a:xfrm>
            <a:off x="1415143" y="1883228"/>
            <a:ext cx="9601200" cy="3581400"/>
          </a:xfrm>
        </p:spPr>
        <p:txBody>
          <a:bodyPr/>
          <a:lstStyle/>
          <a:p>
            <a:r>
              <a:rPr lang="en-US" b="1" u="sng" dirty="0"/>
              <a:t>Rectangle Tool</a:t>
            </a:r>
            <a:r>
              <a:rPr lang="en-US" dirty="0"/>
              <a:t>: - The rectangle Tool is used to draw a rectangle or a square.</a:t>
            </a:r>
          </a:p>
          <a:p>
            <a:r>
              <a:rPr lang="en-US" dirty="0"/>
              <a:t>To draw a rectangle or square select this tool from toolbox and draw on the canvas by click and drag.</a:t>
            </a:r>
          </a:p>
          <a:p>
            <a:r>
              <a:rPr lang="en-US" dirty="0"/>
              <a:t>Fill, Outline and Size options will appear on the Tool Options Docker for the rectangle tool drawn or selected.</a:t>
            </a:r>
            <a:endParaRPr lang="en-IN" dirty="0"/>
          </a:p>
        </p:txBody>
      </p:sp>
      <p:pic>
        <p:nvPicPr>
          <p:cNvPr id="4" name="Picture 3">
            <a:extLst>
              <a:ext uri="{FF2B5EF4-FFF2-40B4-BE49-F238E27FC236}">
                <a16:creationId xmlns:a16="http://schemas.microsoft.com/office/drawing/2014/main" xmlns="" id="{4C09DECA-3C48-43F4-9A43-E8BBB9ABD5D3}"/>
              </a:ext>
            </a:extLst>
          </p:cNvPr>
          <p:cNvPicPr>
            <a:picLocks noChangeAspect="1"/>
          </p:cNvPicPr>
          <p:nvPr/>
        </p:nvPicPr>
        <p:blipFill>
          <a:blip r:embed="rId2"/>
          <a:stretch>
            <a:fillRect/>
          </a:stretch>
        </p:blipFill>
        <p:spPr>
          <a:xfrm>
            <a:off x="4571648" y="3771950"/>
            <a:ext cx="5014452" cy="2384172"/>
          </a:xfrm>
          <a:prstGeom prst="rect">
            <a:avLst/>
          </a:prstGeom>
        </p:spPr>
      </p:pic>
    </p:spTree>
    <p:extLst>
      <p:ext uri="{BB962C8B-B14F-4D97-AF65-F5344CB8AC3E}">
        <p14:creationId xmlns:p14="http://schemas.microsoft.com/office/powerpoint/2010/main" xmlns="" val="3906196141"/>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DE1F71-E0C9-4853-B479-0C507A260316}"/>
              </a:ext>
            </a:extLst>
          </p:cNvPr>
          <p:cNvSpPr>
            <a:spLocks noGrp="1"/>
          </p:cNvSpPr>
          <p:nvPr>
            <p:ph type="title"/>
          </p:nvPr>
        </p:nvSpPr>
        <p:spPr/>
        <p:txBody>
          <a:bodyPr/>
          <a:lstStyle/>
          <a:p>
            <a:r>
              <a:rPr lang="en-US" dirty="0"/>
              <a:t>Creating Graphics and Shapes</a:t>
            </a:r>
            <a:endParaRPr lang="en-IN" dirty="0"/>
          </a:p>
        </p:txBody>
      </p:sp>
      <p:sp>
        <p:nvSpPr>
          <p:cNvPr id="3" name="Content Placeholder 2">
            <a:extLst>
              <a:ext uri="{FF2B5EF4-FFF2-40B4-BE49-F238E27FC236}">
                <a16:creationId xmlns:a16="http://schemas.microsoft.com/office/drawing/2014/main" xmlns="" id="{371CD301-4169-4093-BA21-E8F945671F88}"/>
              </a:ext>
            </a:extLst>
          </p:cNvPr>
          <p:cNvSpPr>
            <a:spLocks noGrp="1"/>
          </p:cNvSpPr>
          <p:nvPr>
            <p:ph idx="1"/>
          </p:nvPr>
        </p:nvSpPr>
        <p:spPr>
          <a:xfrm>
            <a:off x="1426029" y="1774371"/>
            <a:ext cx="9601200" cy="3581400"/>
          </a:xfrm>
        </p:spPr>
        <p:txBody>
          <a:bodyPr/>
          <a:lstStyle/>
          <a:p>
            <a:r>
              <a:rPr lang="en-US" b="1" u="sng" dirty="0"/>
              <a:t>Ellipse Tool</a:t>
            </a:r>
            <a:r>
              <a:rPr lang="en-US" dirty="0"/>
              <a:t>: - This tool is used to draw a circle or ellipse.</a:t>
            </a:r>
          </a:p>
          <a:p>
            <a:r>
              <a:rPr lang="en-US" dirty="0"/>
              <a:t>The similar tool options are shown on the docker as was shown in the case of rectangle.</a:t>
            </a:r>
            <a:endParaRPr lang="en-IN" dirty="0"/>
          </a:p>
        </p:txBody>
      </p:sp>
      <p:pic>
        <p:nvPicPr>
          <p:cNvPr id="4" name="Picture 3">
            <a:extLst>
              <a:ext uri="{FF2B5EF4-FFF2-40B4-BE49-F238E27FC236}">
                <a16:creationId xmlns:a16="http://schemas.microsoft.com/office/drawing/2014/main" xmlns="" id="{3713CF62-F875-4346-9A9C-EE529D3ADFBE}"/>
              </a:ext>
            </a:extLst>
          </p:cNvPr>
          <p:cNvPicPr>
            <a:picLocks noChangeAspect="1"/>
          </p:cNvPicPr>
          <p:nvPr/>
        </p:nvPicPr>
        <p:blipFill>
          <a:blip r:embed="rId2"/>
          <a:stretch>
            <a:fillRect/>
          </a:stretch>
        </p:blipFill>
        <p:spPr>
          <a:xfrm>
            <a:off x="3263783" y="3298371"/>
            <a:ext cx="5610532" cy="3141897"/>
          </a:xfrm>
          <a:prstGeom prst="rect">
            <a:avLst/>
          </a:prstGeom>
          <a:ln>
            <a:noFill/>
          </a:ln>
          <a:effectLst>
            <a:softEdge rad="112500"/>
          </a:effectLst>
        </p:spPr>
      </p:pic>
    </p:spTree>
    <p:extLst>
      <p:ext uri="{BB962C8B-B14F-4D97-AF65-F5344CB8AC3E}">
        <p14:creationId xmlns:p14="http://schemas.microsoft.com/office/powerpoint/2010/main" xmlns="" val="1863551906"/>
      </p:ext>
    </p:extLst>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DE1F71-E0C9-4853-B479-0C507A260316}"/>
              </a:ext>
            </a:extLst>
          </p:cNvPr>
          <p:cNvSpPr>
            <a:spLocks noGrp="1"/>
          </p:cNvSpPr>
          <p:nvPr>
            <p:ph type="title"/>
          </p:nvPr>
        </p:nvSpPr>
        <p:spPr/>
        <p:txBody>
          <a:bodyPr/>
          <a:lstStyle/>
          <a:p>
            <a:r>
              <a:rPr lang="en-US" dirty="0"/>
              <a:t>Creating Graphics and Shapes</a:t>
            </a:r>
            <a:endParaRPr lang="en-IN" dirty="0"/>
          </a:p>
        </p:txBody>
      </p:sp>
      <p:sp>
        <p:nvSpPr>
          <p:cNvPr id="3" name="Content Placeholder 2">
            <a:extLst>
              <a:ext uri="{FF2B5EF4-FFF2-40B4-BE49-F238E27FC236}">
                <a16:creationId xmlns:a16="http://schemas.microsoft.com/office/drawing/2014/main" xmlns="" id="{371CD301-4169-4093-BA21-E8F945671F88}"/>
              </a:ext>
            </a:extLst>
          </p:cNvPr>
          <p:cNvSpPr>
            <a:spLocks noGrp="1"/>
          </p:cNvSpPr>
          <p:nvPr>
            <p:ph idx="1"/>
          </p:nvPr>
        </p:nvSpPr>
        <p:spPr/>
        <p:txBody>
          <a:bodyPr/>
          <a:lstStyle/>
          <a:p>
            <a:r>
              <a:rPr lang="en-US" b="1" u="sng" dirty="0"/>
              <a:t>Polygon Tool</a:t>
            </a:r>
            <a:r>
              <a:rPr lang="en-US" dirty="0"/>
              <a:t>: - This is used to draw a polygon.</a:t>
            </a:r>
          </a:p>
          <a:p>
            <a:r>
              <a:rPr lang="en-US" dirty="0"/>
              <a:t>You can draw precise and customizable polygons using polygon tool.</a:t>
            </a:r>
          </a:p>
          <a:p>
            <a:pPr marL="0" indent="0">
              <a:buNone/>
            </a:pPr>
            <a:endParaRPr lang="en-IN" dirty="0"/>
          </a:p>
        </p:txBody>
      </p:sp>
      <p:pic>
        <p:nvPicPr>
          <p:cNvPr id="4" name="Picture 3">
            <a:extLst>
              <a:ext uri="{FF2B5EF4-FFF2-40B4-BE49-F238E27FC236}">
                <a16:creationId xmlns:a16="http://schemas.microsoft.com/office/drawing/2014/main" xmlns="" id="{85AC0B85-16B1-4E2B-BBF0-6339D4EE3016}"/>
              </a:ext>
            </a:extLst>
          </p:cNvPr>
          <p:cNvPicPr>
            <a:picLocks noChangeAspect="1"/>
          </p:cNvPicPr>
          <p:nvPr/>
        </p:nvPicPr>
        <p:blipFill>
          <a:blip r:embed="rId2"/>
          <a:stretch>
            <a:fillRect/>
          </a:stretch>
        </p:blipFill>
        <p:spPr>
          <a:xfrm>
            <a:off x="3339894" y="3429000"/>
            <a:ext cx="6128569" cy="3130197"/>
          </a:xfrm>
          <a:prstGeom prst="rect">
            <a:avLst/>
          </a:prstGeom>
        </p:spPr>
      </p:pic>
    </p:spTree>
    <p:extLst>
      <p:ext uri="{BB962C8B-B14F-4D97-AF65-F5344CB8AC3E}">
        <p14:creationId xmlns:p14="http://schemas.microsoft.com/office/powerpoint/2010/main" xmlns="" val="3555989218"/>
      </p:ext>
    </p:extLst>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down)">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DE1F71-E0C9-4853-B479-0C507A260316}"/>
              </a:ext>
            </a:extLst>
          </p:cNvPr>
          <p:cNvSpPr>
            <a:spLocks noGrp="1"/>
          </p:cNvSpPr>
          <p:nvPr>
            <p:ph type="title"/>
          </p:nvPr>
        </p:nvSpPr>
        <p:spPr/>
        <p:txBody>
          <a:bodyPr/>
          <a:lstStyle/>
          <a:p>
            <a:r>
              <a:rPr lang="en-US" dirty="0"/>
              <a:t>Creating Graphics and Shapes</a:t>
            </a:r>
            <a:endParaRPr lang="en-IN" dirty="0"/>
          </a:p>
        </p:txBody>
      </p:sp>
      <p:sp>
        <p:nvSpPr>
          <p:cNvPr id="3" name="Content Placeholder 2">
            <a:extLst>
              <a:ext uri="{FF2B5EF4-FFF2-40B4-BE49-F238E27FC236}">
                <a16:creationId xmlns:a16="http://schemas.microsoft.com/office/drawing/2014/main" xmlns="" id="{371CD301-4169-4093-BA21-E8F945671F88}"/>
              </a:ext>
            </a:extLst>
          </p:cNvPr>
          <p:cNvSpPr>
            <a:spLocks noGrp="1"/>
          </p:cNvSpPr>
          <p:nvPr>
            <p:ph idx="1"/>
          </p:nvPr>
        </p:nvSpPr>
        <p:spPr/>
        <p:txBody>
          <a:bodyPr/>
          <a:lstStyle/>
          <a:p>
            <a:r>
              <a:rPr lang="en-US" b="1" u="sng" dirty="0"/>
              <a:t>Fill Tool</a:t>
            </a:r>
            <a:r>
              <a:rPr lang="en-US" dirty="0"/>
              <a:t>: - This is used to fill areas of closed shapes or an object using solid color, gradient color or patterns.</a:t>
            </a:r>
          </a:p>
          <a:p>
            <a:r>
              <a:rPr lang="en-US" dirty="0"/>
              <a:t>Select the Fill tool and select the color to apply Fill tool.</a:t>
            </a:r>
          </a:p>
          <a:p>
            <a:pPr marL="0" indent="0">
              <a:buNone/>
            </a:pPr>
            <a:endParaRPr lang="en-IN" dirty="0"/>
          </a:p>
        </p:txBody>
      </p:sp>
      <p:pic>
        <p:nvPicPr>
          <p:cNvPr id="5" name="Picture 4">
            <a:extLst>
              <a:ext uri="{FF2B5EF4-FFF2-40B4-BE49-F238E27FC236}">
                <a16:creationId xmlns:a16="http://schemas.microsoft.com/office/drawing/2014/main" xmlns="" id="{D8709686-1FE4-4881-BE92-B0EAC3EA7C7D}"/>
              </a:ext>
            </a:extLst>
          </p:cNvPr>
          <p:cNvPicPr>
            <a:picLocks noChangeAspect="1"/>
          </p:cNvPicPr>
          <p:nvPr/>
        </p:nvPicPr>
        <p:blipFill>
          <a:blip r:embed="rId2"/>
          <a:stretch>
            <a:fillRect/>
          </a:stretch>
        </p:blipFill>
        <p:spPr>
          <a:xfrm>
            <a:off x="4595967" y="3495368"/>
            <a:ext cx="5786898" cy="2676832"/>
          </a:xfrm>
          <a:prstGeom prst="rect">
            <a:avLst/>
          </a:prstGeom>
        </p:spPr>
      </p:pic>
      <p:pic>
        <p:nvPicPr>
          <p:cNvPr id="6" name="Picture 5">
            <a:extLst>
              <a:ext uri="{FF2B5EF4-FFF2-40B4-BE49-F238E27FC236}">
                <a16:creationId xmlns:a16="http://schemas.microsoft.com/office/drawing/2014/main" xmlns="" id="{D9D3A289-A3B1-47AA-9D89-02B181D8AA69}"/>
              </a:ext>
            </a:extLst>
          </p:cNvPr>
          <p:cNvPicPr>
            <a:picLocks noChangeAspect="1"/>
          </p:cNvPicPr>
          <p:nvPr/>
        </p:nvPicPr>
        <p:blipFill>
          <a:blip r:embed="rId3"/>
          <a:stretch>
            <a:fillRect/>
          </a:stretch>
        </p:blipFill>
        <p:spPr>
          <a:xfrm>
            <a:off x="1371600" y="3843184"/>
            <a:ext cx="2857500" cy="2138516"/>
          </a:xfrm>
          <a:prstGeom prst="rect">
            <a:avLst/>
          </a:prstGeom>
        </p:spPr>
      </p:pic>
    </p:spTree>
    <p:extLst>
      <p:ext uri="{BB962C8B-B14F-4D97-AF65-F5344CB8AC3E}">
        <p14:creationId xmlns:p14="http://schemas.microsoft.com/office/powerpoint/2010/main" xmlns="" val="1329479140"/>
      </p:ext>
    </p:extLst>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DE1F71-E0C9-4853-B479-0C507A260316}"/>
              </a:ext>
            </a:extLst>
          </p:cNvPr>
          <p:cNvSpPr>
            <a:spLocks noGrp="1"/>
          </p:cNvSpPr>
          <p:nvPr>
            <p:ph type="title"/>
          </p:nvPr>
        </p:nvSpPr>
        <p:spPr/>
        <p:txBody>
          <a:bodyPr/>
          <a:lstStyle/>
          <a:p>
            <a:r>
              <a:rPr lang="en-US" dirty="0"/>
              <a:t>Creating Graphics and Shapes</a:t>
            </a:r>
            <a:endParaRPr lang="en-IN" dirty="0"/>
          </a:p>
        </p:txBody>
      </p:sp>
      <p:sp>
        <p:nvSpPr>
          <p:cNvPr id="3" name="Content Placeholder 2">
            <a:extLst>
              <a:ext uri="{FF2B5EF4-FFF2-40B4-BE49-F238E27FC236}">
                <a16:creationId xmlns:a16="http://schemas.microsoft.com/office/drawing/2014/main" xmlns="" id="{371CD301-4169-4093-BA21-E8F945671F88}"/>
              </a:ext>
            </a:extLst>
          </p:cNvPr>
          <p:cNvSpPr>
            <a:spLocks noGrp="1"/>
          </p:cNvSpPr>
          <p:nvPr>
            <p:ph idx="1"/>
          </p:nvPr>
        </p:nvSpPr>
        <p:spPr/>
        <p:txBody>
          <a:bodyPr/>
          <a:lstStyle/>
          <a:p>
            <a:r>
              <a:rPr lang="en-US" b="1" u="sng" dirty="0"/>
              <a:t>Text Tool</a:t>
            </a:r>
            <a:r>
              <a:rPr lang="en-US" dirty="0"/>
              <a:t>: - This is used to add any text in the </a:t>
            </a:r>
            <a:r>
              <a:rPr lang="en-US" dirty="0" err="1"/>
              <a:t>Krita</a:t>
            </a:r>
            <a:r>
              <a:rPr lang="en-US" dirty="0"/>
              <a:t> artwork.</a:t>
            </a:r>
          </a:p>
          <a:p>
            <a:r>
              <a:rPr lang="en-US" b="1" u="sng" dirty="0"/>
              <a:t>Using Brushes</a:t>
            </a:r>
            <a:r>
              <a:rPr lang="en-US" dirty="0"/>
              <a:t>: - By default brush tool is selected in </a:t>
            </a:r>
            <a:r>
              <a:rPr lang="en-US" dirty="0" err="1"/>
              <a:t>Krita</a:t>
            </a:r>
            <a:r>
              <a:rPr lang="en-US" dirty="0"/>
              <a:t>. This tool offers different types of Brushes in </a:t>
            </a:r>
            <a:r>
              <a:rPr lang="en-US" dirty="0" err="1"/>
              <a:t>Krita</a:t>
            </a:r>
            <a:r>
              <a:rPr lang="en-US" dirty="0"/>
              <a:t>. The Shortcut to select Brush tool is B.</a:t>
            </a:r>
          </a:p>
          <a:p>
            <a:r>
              <a:rPr lang="en-US" b="1" u="sng" dirty="0"/>
              <a:t>Erasing in </a:t>
            </a:r>
            <a:r>
              <a:rPr lang="en-US" b="1" u="sng" dirty="0" err="1"/>
              <a:t>Krita</a:t>
            </a:r>
            <a:r>
              <a:rPr lang="en-US" dirty="0"/>
              <a:t>: -  </a:t>
            </a:r>
            <a:r>
              <a:rPr lang="en-US" dirty="0" err="1"/>
              <a:t>Krita</a:t>
            </a:r>
            <a:r>
              <a:rPr lang="en-US" dirty="0"/>
              <a:t> has a different method to erase an object. Select the Freehand Brush Presets and Brush Preset then select Eraser Brush presets. Using Eraser now you can erase by click and drag. </a:t>
            </a:r>
          </a:p>
          <a:p>
            <a:pPr marL="0" indent="0">
              <a:buNone/>
            </a:pPr>
            <a:endParaRPr lang="en-IN" dirty="0"/>
          </a:p>
        </p:txBody>
      </p:sp>
      <p:pic>
        <p:nvPicPr>
          <p:cNvPr id="5" name="Picture 4">
            <a:extLst>
              <a:ext uri="{FF2B5EF4-FFF2-40B4-BE49-F238E27FC236}">
                <a16:creationId xmlns:a16="http://schemas.microsoft.com/office/drawing/2014/main" xmlns="" id="{74DFEBAE-9C54-4241-B689-7AF05A3A912D}"/>
              </a:ext>
            </a:extLst>
          </p:cNvPr>
          <p:cNvPicPr>
            <a:picLocks noChangeAspect="1"/>
          </p:cNvPicPr>
          <p:nvPr/>
        </p:nvPicPr>
        <p:blipFill>
          <a:blip r:embed="rId2"/>
          <a:stretch>
            <a:fillRect/>
          </a:stretch>
        </p:blipFill>
        <p:spPr>
          <a:xfrm>
            <a:off x="1219200" y="4782164"/>
            <a:ext cx="2857500" cy="1600200"/>
          </a:xfrm>
          <a:prstGeom prst="rect">
            <a:avLst/>
          </a:prstGeom>
        </p:spPr>
      </p:pic>
      <p:pic>
        <p:nvPicPr>
          <p:cNvPr id="6" name="Picture 5">
            <a:extLst>
              <a:ext uri="{FF2B5EF4-FFF2-40B4-BE49-F238E27FC236}">
                <a16:creationId xmlns:a16="http://schemas.microsoft.com/office/drawing/2014/main" xmlns="" id="{CE016A2D-8DE1-4269-8893-8CBDD922B809}"/>
              </a:ext>
            </a:extLst>
          </p:cNvPr>
          <p:cNvPicPr>
            <a:picLocks noChangeAspect="1"/>
          </p:cNvPicPr>
          <p:nvPr/>
        </p:nvPicPr>
        <p:blipFill>
          <a:blip r:embed="rId3"/>
          <a:stretch>
            <a:fillRect/>
          </a:stretch>
        </p:blipFill>
        <p:spPr>
          <a:xfrm>
            <a:off x="4587055" y="4696132"/>
            <a:ext cx="3681415" cy="1772264"/>
          </a:xfrm>
          <a:prstGeom prst="rect">
            <a:avLst/>
          </a:prstGeom>
        </p:spPr>
      </p:pic>
      <p:pic>
        <p:nvPicPr>
          <p:cNvPr id="7" name="Picture 6">
            <a:extLst>
              <a:ext uri="{FF2B5EF4-FFF2-40B4-BE49-F238E27FC236}">
                <a16:creationId xmlns:a16="http://schemas.microsoft.com/office/drawing/2014/main" xmlns="" id="{82C66ECF-9979-4594-9D4A-6C8EBBC1361C}"/>
              </a:ext>
            </a:extLst>
          </p:cNvPr>
          <p:cNvPicPr>
            <a:picLocks noChangeAspect="1"/>
          </p:cNvPicPr>
          <p:nvPr/>
        </p:nvPicPr>
        <p:blipFill>
          <a:blip r:embed="rId4"/>
          <a:stretch>
            <a:fillRect/>
          </a:stretch>
        </p:blipFill>
        <p:spPr>
          <a:xfrm>
            <a:off x="8768992" y="4348776"/>
            <a:ext cx="2356207" cy="2033588"/>
          </a:xfrm>
          <a:prstGeom prst="rect">
            <a:avLst/>
          </a:prstGeom>
        </p:spPr>
      </p:pic>
    </p:spTree>
    <p:extLst>
      <p:ext uri="{BB962C8B-B14F-4D97-AF65-F5344CB8AC3E}">
        <p14:creationId xmlns:p14="http://schemas.microsoft.com/office/powerpoint/2010/main" xmlns="" val="1955990354"/>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20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down)">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ppt_x"/>
                                          </p:val>
                                        </p:tav>
                                        <p:tav tm="100000">
                                          <p:val>
                                            <p:strVal val="#ppt_x"/>
                                          </p:val>
                                        </p:tav>
                                      </p:tavLst>
                                    </p:anim>
                                    <p:anim calcmode="lin" valueType="num">
                                      <p:cBhvr additive="base">
                                        <p:cTn id="4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ED4104-C809-4723-9CC2-4692B279B565}"/>
              </a:ext>
            </a:extLst>
          </p:cNvPr>
          <p:cNvSpPr>
            <a:spLocks noGrp="1"/>
          </p:cNvSpPr>
          <p:nvPr>
            <p:ph type="title"/>
          </p:nvPr>
        </p:nvSpPr>
        <p:spPr/>
        <p:txBody>
          <a:bodyPr/>
          <a:lstStyle/>
          <a:p>
            <a:r>
              <a:rPr lang="en-US" dirty="0"/>
              <a:t>Opening </a:t>
            </a:r>
            <a:r>
              <a:rPr lang="en-US" dirty="0" err="1"/>
              <a:t>Krita</a:t>
            </a:r>
            <a:r>
              <a:rPr lang="en-US" dirty="0"/>
              <a:t> Files</a:t>
            </a:r>
            <a:endParaRPr lang="en-IN" dirty="0"/>
          </a:p>
        </p:txBody>
      </p:sp>
      <p:sp>
        <p:nvSpPr>
          <p:cNvPr id="3" name="Content Placeholder 2">
            <a:extLst>
              <a:ext uri="{FF2B5EF4-FFF2-40B4-BE49-F238E27FC236}">
                <a16:creationId xmlns:a16="http://schemas.microsoft.com/office/drawing/2014/main" xmlns="" id="{29A24E30-6D61-43DD-B4E8-59673FEE6916}"/>
              </a:ext>
            </a:extLst>
          </p:cNvPr>
          <p:cNvSpPr>
            <a:spLocks noGrp="1"/>
          </p:cNvSpPr>
          <p:nvPr>
            <p:ph idx="1"/>
          </p:nvPr>
        </p:nvSpPr>
        <p:spPr/>
        <p:txBody>
          <a:bodyPr/>
          <a:lstStyle/>
          <a:p>
            <a:r>
              <a:rPr lang="en-US" b="1" u="sng" dirty="0"/>
              <a:t>Saving </a:t>
            </a:r>
            <a:r>
              <a:rPr lang="en-US" b="1" u="sng" dirty="0" err="1"/>
              <a:t>Krita</a:t>
            </a:r>
            <a:r>
              <a:rPr lang="en-US" b="1" u="sng" dirty="0"/>
              <a:t> Files</a:t>
            </a:r>
            <a:r>
              <a:rPr lang="en-US" dirty="0"/>
              <a:t>: - After we create our image or editing any file we need to save it. In </a:t>
            </a:r>
            <a:r>
              <a:rPr lang="en-US" dirty="0" err="1"/>
              <a:t>Krita</a:t>
            </a:r>
            <a:r>
              <a:rPr lang="en-US" dirty="0"/>
              <a:t> we click on the File menu then click on Save or Save As. Browse for a location and give a name to click on save.</a:t>
            </a:r>
          </a:p>
          <a:p>
            <a:r>
              <a:rPr lang="en-US" dirty="0"/>
              <a:t>The default file extension of </a:t>
            </a:r>
            <a:r>
              <a:rPr lang="en-US" dirty="0" err="1"/>
              <a:t>Krita</a:t>
            </a:r>
            <a:r>
              <a:rPr lang="en-US" dirty="0"/>
              <a:t> file is .</a:t>
            </a:r>
            <a:r>
              <a:rPr lang="en-US" dirty="0" err="1"/>
              <a:t>kra</a:t>
            </a:r>
            <a:r>
              <a:rPr lang="en-US" dirty="0"/>
              <a:t>. We can export our file to .jpeg, .</a:t>
            </a:r>
            <a:r>
              <a:rPr lang="en-US" dirty="0" err="1"/>
              <a:t>png</a:t>
            </a:r>
            <a:r>
              <a:rPr lang="en-US" dirty="0"/>
              <a:t>, .pdf etc. </a:t>
            </a:r>
          </a:p>
          <a:p>
            <a:r>
              <a:rPr lang="en-US" dirty="0"/>
              <a:t>To open a saved file we again go to file menu and select open option. Open dialog box appears and by browsing select your file to click open.</a:t>
            </a:r>
            <a:endParaRPr lang="en-IN" dirty="0"/>
          </a:p>
        </p:txBody>
      </p:sp>
      <p:pic>
        <p:nvPicPr>
          <p:cNvPr id="4" name="Picture 3">
            <a:extLst>
              <a:ext uri="{FF2B5EF4-FFF2-40B4-BE49-F238E27FC236}">
                <a16:creationId xmlns:a16="http://schemas.microsoft.com/office/drawing/2014/main" xmlns="" id="{657D7B66-8DDF-47AA-A765-CA1231E01C34}"/>
              </a:ext>
            </a:extLst>
          </p:cNvPr>
          <p:cNvPicPr>
            <a:picLocks noChangeAspect="1"/>
          </p:cNvPicPr>
          <p:nvPr/>
        </p:nvPicPr>
        <p:blipFill>
          <a:blip r:embed="rId2"/>
          <a:stretch>
            <a:fillRect/>
          </a:stretch>
        </p:blipFill>
        <p:spPr>
          <a:xfrm>
            <a:off x="2615437" y="4846996"/>
            <a:ext cx="6917583" cy="1812123"/>
          </a:xfrm>
          <a:prstGeom prst="rect">
            <a:avLst/>
          </a:prstGeom>
        </p:spPr>
      </p:pic>
    </p:spTree>
    <p:extLst>
      <p:ext uri="{BB962C8B-B14F-4D97-AF65-F5344CB8AC3E}">
        <p14:creationId xmlns:p14="http://schemas.microsoft.com/office/powerpoint/2010/main" xmlns="" val="479610491"/>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ppt_x"/>
                                          </p:val>
                                        </p:tav>
                                        <p:tav tm="100000">
                                          <p:val>
                                            <p:strVal val="#ppt_x"/>
                                          </p:val>
                                        </p:tav>
                                      </p:tavLst>
                                    </p:anim>
                                    <p:anim calcmode="lin" valueType="num">
                                      <p:cBhvr additive="base">
                                        <p:cTn id="2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9DF389-0D35-4335-8957-762B7F02C2B0}"/>
              </a:ext>
            </a:extLst>
          </p:cNvPr>
          <p:cNvSpPr>
            <a:spLocks noGrp="1"/>
          </p:cNvSpPr>
          <p:nvPr>
            <p:ph type="title"/>
          </p:nvPr>
        </p:nvSpPr>
        <p:spPr/>
        <p:txBody>
          <a:bodyPr/>
          <a:lstStyle/>
          <a:p>
            <a:r>
              <a:rPr lang="en-US" dirty="0"/>
              <a:t>Closing </a:t>
            </a:r>
            <a:r>
              <a:rPr lang="en-US" dirty="0" err="1"/>
              <a:t>Krita</a:t>
            </a:r>
            <a:r>
              <a:rPr lang="en-US" dirty="0"/>
              <a:t> Files</a:t>
            </a:r>
            <a:endParaRPr lang="en-IN" dirty="0"/>
          </a:p>
        </p:txBody>
      </p:sp>
      <p:sp>
        <p:nvSpPr>
          <p:cNvPr id="3" name="Content Placeholder 2">
            <a:extLst>
              <a:ext uri="{FF2B5EF4-FFF2-40B4-BE49-F238E27FC236}">
                <a16:creationId xmlns:a16="http://schemas.microsoft.com/office/drawing/2014/main" xmlns="" id="{21ECD31F-3307-4767-94BA-65A59E4E7AC7}"/>
              </a:ext>
            </a:extLst>
          </p:cNvPr>
          <p:cNvSpPr>
            <a:spLocks noGrp="1"/>
          </p:cNvSpPr>
          <p:nvPr>
            <p:ph idx="1"/>
          </p:nvPr>
        </p:nvSpPr>
        <p:spPr/>
        <p:txBody>
          <a:bodyPr/>
          <a:lstStyle/>
          <a:p>
            <a:r>
              <a:rPr lang="en-US" dirty="0"/>
              <a:t>To close a file in </a:t>
            </a:r>
            <a:r>
              <a:rPr lang="en-US" dirty="0" err="1"/>
              <a:t>Krita</a:t>
            </a:r>
            <a:r>
              <a:rPr lang="en-US" dirty="0"/>
              <a:t> we follow these steps: -</a:t>
            </a:r>
          </a:p>
          <a:p>
            <a:r>
              <a:rPr lang="en-US" dirty="0"/>
              <a:t>Click on the File Menu</a:t>
            </a:r>
          </a:p>
          <a:p>
            <a:r>
              <a:rPr lang="en-US" dirty="0"/>
              <a:t>Click on the Close option.</a:t>
            </a:r>
          </a:p>
          <a:p>
            <a:r>
              <a:rPr lang="en-US" dirty="0" err="1"/>
              <a:t>Krita</a:t>
            </a:r>
            <a:r>
              <a:rPr lang="en-US" dirty="0"/>
              <a:t> prompts for save the file if it is already not saved.</a:t>
            </a:r>
          </a:p>
          <a:p>
            <a:r>
              <a:rPr lang="en-US" b="1" u="sng" dirty="0"/>
              <a:t>Opacity</a:t>
            </a:r>
            <a:r>
              <a:rPr lang="en-US" dirty="0"/>
              <a:t>: - The quality of being difficult to see through.</a:t>
            </a:r>
          </a:p>
          <a:p>
            <a:r>
              <a:rPr lang="en-US" b="1" u="sng" dirty="0"/>
              <a:t>Toggle</a:t>
            </a:r>
            <a:r>
              <a:rPr lang="en-US" dirty="0"/>
              <a:t>: - To switch a feature on and off by pressing a key or button.</a:t>
            </a:r>
            <a:endParaRPr lang="en-IN" dirty="0"/>
          </a:p>
        </p:txBody>
      </p:sp>
    </p:spTree>
    <p:extLst>
      <p:ext uri="{BB962C8B-B14F-4D97-AF65-F5344CB8AC3E}">
        <p14:creationId xmlns:p14="http://schemas.microsoft.com/office/powerpoint/2010/main" xmlns="" val="321453263"/>
      </p:ext>
    </p:extLst>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ED017C-CD4C-45C1-A167-7858E7D0B999}"/>
              </a:ext>
            </a:extLst>
          </p:cNvPr>
          <p:cNvSpPr>
            <a:spLocks noGrp="1"/>
          </p:cNvSpPr>
          <p:nvPr>
            <p:ph type="title"/>
          </p:nvPr>
        </p:nvSpPr>
        <p:spPr/>
        <p:txBody>
          <a:bodyPr/>
          <a:lstStyle/>
          <a:p>
            <a:r>
              <a:rPr lang="en-US" dirty="0"/>
              <a:t>Conclusion</a:t>
            </a:r>
            <a:endParaRPr lang="en-IN" dirty="0"/>
          </a:p>
        </p:txBody>
      </p:sp>
      <p:sp>
        <p:nvSpPr>
          <p:cNvPr id="3" name="Content Placeholder 2">
            <a:extLst>
              <a:ext uri="{FF2B5EF4-FFF2-40B4-BE49-F238E27FC236}">
                <a16:creationId xmlns:a16="http://schemas.microsoft.com/office/drawing/2014/main" xmlns="" id="{F437A365-AB21-429E-AF86-22AD3E14C640}"/>
              </a:ext>
            </a:extLst>
          </p:cNvPr>
          <p:cNvSpPr>
            <a:spLocks noGrp="1"/>
          </p:cNvSpPr>
          <p:nvPr>
            <p:ph idx="1"/>
          </p:nvPr>
        </p:nvSpPr>
        <p:spPr>
          <a:xfrm>
            <a:off x="1436914" y="1981200"/>
            <a:ext cx="9601200" cy="3581400"/>
          </a:xfrm>
        </p:spPr>
        <p:txBody>
          <a:bodyPr/>
          <a:lstStyle/>
          <a:p>
            <a:r>
              <a:rPr lang="en-US" dirty="0" err="1"/>
              <a:t>Krita</a:t>
            </a:r>
            <a:r>
              <a:rPr lang="en-US" dirty="0"/>
              <a:t> is an open source software to create beautiful digital painting and image processing. This interesting software is totally free of cost to create digital painting and 2d animation. So working with </a:t>
            </a:r>
            <a:r>
              <a:rPr lang="en-US" dirty="0" err="1"/>
              <a:t>Krita</a:t>
            </a:r>
            <a:r>
              <a:rPr lang="en-US" dirty="0"/>
              <a:t> has an advantage that is not found in other paid version of digital image processing software.  But due to open source there are some limited toolset to complete the tasks smoothly. </a:t>
            </a:r>
            <a:endParaRPr lang="en-IN" dirty="0"/>
          </a:p>
        </p:txBody>
      </p:sp>
      <p:pic>
        <p:nvPicPr>
          <p:cNvPr id="4" name="Picture 3">
            <a:extLst>
              <a:ext uri="{FF2B5EF4-FFF2-40B4-BE49-F238E27FC236}">
                <a16:creationId xmlns:a16="http://schemas.microsoft.com/office/drawing/2014/main" xmlns="" id="{CA31EF9F-9F7C-49CE-A79F-D6FBEAF256CB}"/>
              </a:ext>
            </a:extLst>
          </p:cNvPr>
          <p:cNvPicPr>
            <a:picLocks noChangeAspect="1"/>
          </p:cNvPicPr>
          <p:nvPr/>
        </p:nvPicPr>
        <p:blipFill>
          <a:blip r:embed="rId2"/>
          <a:stretch>
            <a:fillRect/>
          </a:stretch>
        </p:blipFill>
        <p:spPr>
          <a:xfrm>
            <a:off x="3834580" y="3822790"/>
            <a:ext cx="5102942" cy="2786475"/>
          </a:xfrm>
          <a:prstGeom prst="rect">
            <a:avLst/>
          </a:prstGeom>
        </p:spPr>
      </p:pic>
    </p:spTree>
    <p:extLst>
      <p:ext uri="{BB962C8B-B14F-4D97-AF65-F5344CB8AC3E}">
        <p14:creationId xmlns:p14="http://schemas.microsoft.com/office/powerpoint/2010/main" xmlns="" val="3494693165"/>
      </p:ext>
    </p:extLst>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C21622B-1EF5-4780-9CC3-146C2D7B50F5}"/>
              </a:ext>
            </a:extLst>
          </p:cNvPr>
          <p:cNvPicPr>
            <a:picLocks noChangeAspect="1"/>
          </p:cNvPicPr>
          <p:nvPr/>
        </p:nvPicPr>
        <p:blipFill>
          <a:blip r:embed="rId2"/>
          <a:stretch>
            <a:fillRect/>
          </a:stretch>
        </p:blipFill>
        <p:spPr>
          <a:xfrm>
            <a:off x="2952093" y="285093"/>
            <a:ext cx="6287814" cy="6287814"/>
          </a:xfrm>
          <a:prstGeom prst="rect">
            <a:avLst/>
          </a:prstGeom>
        </p:spPr>
      </p:pic>
    </p:spTree>
    <p:extLst>
      <p:ext uri="{BB962C8B-B14F-4D97-AF65-F5344CB8AC3E}">
        <p14:creationId xmlns:p14="http://schemas.microsoft.com/office/powerpoint/2010/main" xmlns="" val="1534093727"/>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077385-58B0-4288-AD3E-F58FA40F732E}"/>
              </a:ext>
            </a:extLst>
          </p:cNvPr>
          <p:cNvSpPr>
            <a:spLocks noGrp="1"/>
          </p:cNvSpPr>
          <p:nvPr>
            <p:ph type="title"/>
          </p:nvPr>
        </p:nvSpPr>
        <p:spPr/>
        <p:txBody>
          <a:bodyPr/>
          <a:lstStyle/>
          <a:p>
            <a:r>
              <a:rPr lang="en-US" dirty="0"/>
              <a:t>Topics to be covered</a:t>
            </a:r>
            <a:endParaRPr lang="en-IN" dirty="0"/>
          </a:p>
        </p:txBody>
      </p:sp>
      <p:sp>
        <p:nvSpPr>
          <p:cNvPr id="3" name="Content Placeholder 2">
            <a:extLst>
              <a:ext uri="{FF2B5EF4-FFF2-40B4-BE49-F238E27FC236}">
                <a16:creationId xmlns:a16="http://schemas.microsoft.com/office/drawing/2014/main" xmlns="" id="{E8AB80E2-90ED-4F97-870A-87D085671498}"/>
              </a:ext>
            </a:extLst>
          </p:cNvPr>
          <p:cNvSpPr>
            <a:spLocks noGrp="1"/>
          </p:cNvSpPr>
          <p:nvPr>
            <p:ph idx="1"/>
          </p:nvPr>
        </p:nvSpPr>
        <p:spPr/>
        <p:txBody>
          <a:bodyPr/>
          <a:lstStyle/>
          <a:p>
            <a:r>
              <a:rPr lang="en-US" dirty="0"/>
              <a:t>Features of </a:t>
            </a:r>
            <a:r>
              <a:rPr lang="en-US" dirty="0" err="1"/>
              <a:t>Krita</a:t>
            </a:r>
            <a:endParaRPr lang="en-US" dirty="0"/>
          </a:p>
          <a:p>
            <a:r>
              <a:rPr lang="en-US" dirty="0"/>
              <a:t>Downloading and Installing </a:t>
            </a:r>
            <a:r>
              <a:rPr lang="en-US" dirty="0" err="1"/>
              <a:t>Krita</a:t>
            </a:r>
            <a:endParaRPr lang="en-US" dirty="0"/>
          </a:p>
          <a:p>
            <a:r>
              <a:rPr lang="en-US" dirty="0"/>
              <a:t>Starting </a:t>
            </a:r>
            <a:r>
              <a:rPr lang="en-US" dirty="0" err="1"/>
              <a:t>Krita</a:t>
            </a:r>
            <a:endParaRPr lang="en-US" dirty="0"/>
          </a:p>
          <a:p>
            <a:r>
              <a:rPr lang="en-US" dirty="0"/>
              <a:t>Components of the </a:t>
            </a:r>
            <a:r>
              <a:rPr lang="en-US" dirty="0" err="1"/>
              <a:t>Krita</a:t>
            </a:r>
            <a:r>
              <a:rPr lang="en-US" dirty="0"/>
              <a:t> Window</a:t>
            </a:r>
          </a:p>
          <a:p>
            <a:r>
              <a:rPr lang="en-US" dirty="0"/>
              <a:t>Creating Graphics and Shapes</a:t>
            </a:r>
          </a:p>
          <a:p>
            <a:r>
              <a:rPr lang="en-US" dirty="0"/>
              <a:t>Opening </a:t>
            </a:r>
            <a:r>
              <a:rPr lang="en-US" dirty="0" err="1"/>
              <a:t>Krita</a:t>
            </a:r>
            <a:r>
              <a:rPr lang="en-US" dirty="0"/>
              <a:t> Files</a:t>
            </a:r>
          </a:p>
          <a:p>
            <a:r>
              <a:rPr lang="en-US" dirty="0"/>
              <a:t>Closing </a:t>
            </a:r>
            <a:r>
              <a:rPr lang="en-US" dirty="0" err="1"/>
              <a:t>Krita</a:t>
            </a:r>
            <a:r>
              <a:rPr lang="en-US" dirty="0"/>
              <a:t> Files</a:t>
            </a:r>
          </a:p>
        </p:txBody>
      </p:sp>
      <p:pic>
        <p:nvPicPr>
          <p:cNvPr id="4" name="Picture 3">
            <a:extLst>
              <a:ext uri="{FF2B5EF4-FFF2-40B4-BE49-F238E27FC236}">
                <a16:creationId xmlns:a16="http://schemas.microsoft.com/office/drawing/2014/main" xmlns="" id="{D3354EEE-6A91-4986-ACA2-1D7E1296B0EF}"/>
              </a:ext>
            </a:extLst>
          </p:cNvPr>
          <p:cNvPicPr>
            <a:picLocks noChangeAspect="1"/>
          </p:cNvPicPr>
          <p:nvPr/>
        </p:nvPicPr>
        <p:blipFill>
          <a:blip r:embed="rId2"/>
          <a:stretch>
            <a:fillRect/>
          </a:stretch>
        </p:blipFill>
        <p:spPr>
          <a:xfrm>
            <a:off x="5522923" y="1493014"/>
            <a:ext cx="6446687" cy="4973099"/>
          </a:xfrm>
          <a:prstGeom prst="rect">
            <a:avLst/>
          </a:prstGeom>
        </p:spPr>
      </p:pic>
    </p:spTree>
    <p:extLst>
      <p:ext uri="{BB962C8B-B14F-4D97-AF65-F5344CB8AC3E}">
        <p14:creationId xmlns:p14="http://schemas.microsoft.com/office/powerpoint/2010/main" xmlns="" val="757763880"/>
      </p:ext>
    </p:extLst>
  </p:cSld>
  <p:clrMapOvr>
    <a:masterClrMapping/>
  </p:clrMapOvr>
  <p:transition advClick="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down)">
                                      <p:cBhvr>
                                        <p:cTn id="16" dur="500"/>
                                        <p:tgtEl>
                                          <p:spTgt spid="3">
                                            <p:txEl>
                                              <p:pRg st="1" end="1"/>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00"/>
                                        <p:tgtEl>
                                          <p:spTgt spid="3">
                                            <p:txEl>
                                              <p:pRg st="2" end="2"/>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down)">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3E43B6-ED90-459E-81A7-43D9A1AF4A19}"/>
              </a:ext>
            </a:extLst>
          </p:cNvPr>
          <p:cNvSpPr>
            <a:spLocks noGrp="1"/>
          </p:cNvSpPr>
          <p:nvPr>
            <p:ph type="title"/>
          </p:nvPr>
        </p:nvSpPr>
        <p:spPr/>
        <p:txBody>
          <a:bodyPr/>
          <a:lstStyle/>
          <a:p>
            <a:r>
              <a:rPr lang="en-US" dirty="0" smtClean="0"/>
              <a:t>Introduction</a:t>
            </a:r>
            <a:endParaRPr lang="en-IN" dirty="0"/>
          </a:p>
        </p:txBody>
      </p:sp>
      <p:sp>
        <p:nvSpPr>
          <p:cNvPr id="3" name="Content Placeholder 2">
            <a:extLst>
              <a:ext uri="{FF2B5EF4-FFF2-40B4-BE49-F238E27FC236}">
                <a16:creationId xmlns:a16="http://schemas.microsoft.com/office/drawing/2014/main" xmlns="" id="{A7DBA65E-FF49-4F30-A76F-B2DF16E73640}"/>
              </a:ext>
            </a:extLst>
          </p:cNvPr>
          <p:cNvSpPr>
            <a:spLocks noGrp="1"/>
          </p:cNvSpPr>
          <p:nvPr>
            <p:ph idx="1"/>
          </p:nvPr>
        </p:nvSpPr>
        <p:spPr/>
        <p:txBody>
          <a:bodyPr/>
          <a:lstStyle/>
          <a:p>
            <a:r>
              <a:rPr lang="en-US" dirty="0" err="1"/>
              <a:t>Krita</a:t>
            </a:r>
            <a:r>
              <a:rPr lang="en-US" dirty="0"/>
              <a:t> is a graphics design software.</a:t>
            </a:r>
          </a:p>
          <a:p>
            <a:r>
              <a:rPr lang="en-US" dirty="0"/>
              <a:t>It is open source and free of cost.</a:t>
            </a:r>
          </a:p>
          <a:p>
            <a:r>
              <a:rPr lang="en-US" dirty="0"/>
              <a:t>This is a </a:t>
            </a:r>
            <a:r>
              <a:rPr lang="en-IN" dirty="0"/>
              <a:t>raster graphics editor designed primarily for digital painting and 2D animation.</a:t>
            </a:r>
          </a:p>
          <a:p>
            <a:r>
              <a:rPr lang="en-IN" dirty="0"/>
              <a:t>It's a powerful tool used by artists, designers, and creative professionals for various projects, from illustrations and concept art to comic books and animation.</a:t>
            </a:r>
          </a:p>
          <a:p>
            <a:r>
              <a:rPr lang="en-IN" dirty="0" err="1"/>
              <a:t>Krita</a:t>
            </a:r>
            <a:r>
              <a:rPr lang="en-IN" dirty="0"/>
              <a:t> is known for its user-friendly interface.</a:t>
            </a:r>
          </a:p>
          <a:p>
            <a:r>
              <a:rPr lang="en-IN" dirty="0" err="1"/>
              <a:t>Krita</a:t>
            </a:r>
            <a:r>
              <a:rPr lang="en-IN" dirty="0"/>
              <a:t> has extensive brush engine, and support for non-destructive layers and masks. </a:t>
            </a:r>
          </a:p>
        </p:txBody>
      </p:sp>
      <p:pic>
        <p:nvPicPr>
          <p:cNvPr id="4" name="Picture 3" descr="Krita_multiple_views.png"/>
          <p:cNvPicPr>
            <a:picLocks noChangeAspect="1"/>
          </p:cNvPicPr>
          <p:nvPr/>
        </p:nvPicPr>
        <p:blipFill>
          <a:blip r:embed="rId2"/>
          <a:stretch>
            <a:fillRect/>
          </a:stretch>
        </p:blipFill>
        <p:spPr>
          <a:xfrm>
            <a:off x="6576460" y="228767"/>
            <a:ext cx="4875311" cy="27430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543919338"/>
      </p:ext>
    </p:extLst>
  </p:cSld>
  <p:clrMapOvr>
    <a:masterClrMapping/>
  </p:clrMapOvr>
  <p:transition advClick="0">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406D7F-B2EF-4E33-8D51-0E4F8F2C204F}"/>
              </a:ext>
            </a:extLst>
          </p:cNvPr>
          <p:cNvSpPr>
            <a:spLocks noGrp="1"/>
          </p:cNvSpPr>
          <p:nvPr>
            <p:ph type="title"/>
          </p:nvPr>
        </p:nvSpPr>
        <p:spPr/>
        <p:txBody>
          <a:bodyPr/>
          <a:lstStyle/>
          <a:p>
            <a:r>
              <a:rPr lang="en-US" dirty="0"/>
              <a:t>Features of </a:t>
            </a:r>
            <a:r>
              <a:rPr lang="en-US" dirty="0" err="1"/>
              <a:t>Krita</a:t>
            </a:r>
            <a:endParaRPr lang="en-IN" dirty="0"/>
          </a:p>
        </p:txBody>
      </p:sp>
      <p:sp>
        <p:nvSpPr>
          <p:cNvPr id="3" name="Content Placeholder 2">
            <a:extLst>
              <a:ext uri="{FF2B5EF4-FFF2-40B4-BE49-F238E27FC236}">
                <a16:creationId xmlns:a16="http://schemas.microsoft.com/office/drawing/2014/main" xmlns="" id="{B1D24522-C320-4009-92A7-AD10D6DB65C0}"/>
              </a:ext>
            </a:extLst>
          </p:cNvPr>
          <p:cNvSpPr>
            <a:spLocks noGrp="1"/>
          </p:cNvSpPr>
          <p:nvPr>
            <p:ph idx="1"/>
          </p:nvPr>
        </p:nvSpPr>
        <p:spPr>
          <a:xfrm>
            <a:off x="1371600" y="1681316"/>
            <a:ext cx="9601200" cy="4955458"/>
          </a:xfrm>
        </p:spPr>
        <p:txBody>
          <a:bodyPr/>
          <a:lstStyle/>
          <a:p>
            <a:r>
              <a:rPr lang="en-US" b="1" u="sng" dirty="0"/>
              <a:t>User Interface</a:t>
            </a:r>
            <a:r>
              <a:rPr lang="en-US" dirty="0"/>
              <a:t>: -  </a:t>
            </a:r>
            <a:r>
              <a:rPr lang="en-US" dirty="0" err="1"/>
              <a:t>Krita</a:t>
            </a:r>
            <a:r>
              <a:rPr lang="en-US" dirty="0"/>
              <a:t> has an intuitive user interface. In </a:t>
            </a:r>
            <a:r>
              <a:rPr lang="en-US" dirty="0" err="1"/>
              <a:t>Krita</a:t>
            </a:r>
            <a:r>
              <a:rPr lang="en-US" dirty="0"/>
              <a:t> dockers and panels can be moved and customized. You can create your own shortcuts for commonly used tools.</a:t>
            </a:r>
          </a:p>
          <a:p>
            <a:r>
              <a:rPr lang="en-US" b="1" u="sng" dirty="0"/>
              <a:t>Pop-Up Palette</a:t>
            </a:r>
            <a:r>
              <a:rPr lang="en-US" dirty="0"/>
              <a:t>: - Allows us to pick </a:t>
            </a:r>
            <a:r>
              <a:rPr lang="en-US" dirty="0" err="1"/>
              <a:t>colours</a:t>
            </a:r>
            <a:r>
              <a:rPr lang="en-US" dirty="0"/>
              <a:t> and brush by right-clicking on the canvas.</a:t>
            </a:r>
          </a:p>
          <a:p>
            <a:r>
              <a:rPr lang="en-US" b="1" u="sng" dirty="0"/>
              <a:t>Brush Stabilizers</a:t>
            </a:r>
            <a:r>
              <a:rPr lang="en-US" dirty="0"/>
              <a:t>: - To smoothen the brush  strokes Brush Stabilizers are used.</a:t>
            </a:r>
          </a:p>
          <a:p>
            <a:r>
              <a:rPr lang="en-US" b="1" u="sng" dirty="0"/>
              <a:t>Brush Engines</a:t>
            </a:r>
            <a:r>
              <a:rPr lang="en-US" dirty="0"/>
              <a:t>: -  </a:t>
            </a:r>
            <a:r>
              <a:rPr lang="en-IN" dirty="0" err="1"/>
              <a:t>Krita's</a:t>
            </a:r>
            <a:r>
              <a:rPr lang="en-IN" dirty="0"/>
              <a:t> brush engine is highly customizable, allowing artists to create a wide range of effects and textures. It provides us with 9 unique brush engines.</a:t>
            </a:r>
          </a:p>
          <a:p>
            <a:r>
              <a:rPr lang="en-IN" b="1" u="sng" dirty="0"/>
              <a:t>Wrap-around mode</a:t>
            </a:r>
            <a:r>
              <a:rPr lang="en-IN" dirty="0"/>
              <a:t>: - Allows us to create seamless textures and patterns. We press W key to toggle wrap-around mode.</a:t>
            </a:r>
          </a:p>
          <a:p>
            <a:r>
              <a:rPr lang="en-IN" b="1" u="sng" dirty="0"/>
              <a:t>Resource Manager</a:t>
            </a:r>
            <a:r>
              <a:rPr lang="en-IN" dirty="0"/>
              <a:t>: - Enables sharing through import of Brushes and textures from other sources.</a:t>
            </a:r>
          </a:p>
          <a:p>
            <a:endParaRPr lang="en-IN" dirty="0"/>
          </a:p>
        </p:txBody>
      </p:sp>
      <p:pic>
        <p:nvPicPr>
          <p:cNvPr id="4" name="Picture 3" descr="capsule_616x353.jpg"/>
          <p:cNvPicPr>
            <a:picLocks noChangeAspect="1"/>
          </p:cNvPicPr>
          <p:nvPr/>
        </p:nvPicPr>
        <p:blipFill>
          <a:blip r:embed="rId2"/>
          <a:stretch>
            <a:fillRect/>
          </a:stretch>
        </p:blipFill>
        <p:spPr>
          <a:xfrm>
            <a:off x="7652657" y="205785"/>
            <a:ext cx="3320143" cy="1351915"/>
          </a:xfrm>
          <a:prstGeom prst="rect">
            <a:avLst/>
          </a:prstGeom>
        </p:spPr>
      </p:pic>
    </p:spTree>
    <p:extLst>
      <p:ext uri="{BB962C8B-B14F-4D97-AF65-F5344CB8AC3E}">
        <p14:creationId xmlns:p14="http://schemas.microsoft.com/office/powerpoint/2010/main" xmlns="" val="3299643322"/>
      </p:ext>
    </p:extLst>
  </p:cSld>
  <p:clrMapOvr>
    <a:masterClrMapping/>
  </p:clrMapOvr>
  <p:transition advClick="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down)">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2B868B-5923-4838-BABE-31D1210D3B30}"/>
              </a:ext>
            </a:extLst>
          </p:cNvPr>
          <p:cNvSpPr>
            <a:spLocks noGrp="1"/>
          </p:cNvSpPr>
          <p:nvPr>
            <p:ph type="title"/>
          </p:nvPr>
        </p:nvSpPr>
        <p:spPr/>
        <p:txBody>
          <a:bodyPr/>
          <a:lstStyle/>
          <a:p>
            <a:r>
              <a:rPr lang="en-US" dirty="0"/>
              <a:t>Downloading and Installing </a:t>
            </a:r>
            <a:r>
              <a:rPr lang="en-US" dirty="0" err="1"/>
              <a:t>Krita</a:t>
            </a:r>
            <a:endParaRPr lang="en-IN" dirty="0"/>
          </a:p>
        </p:txBody>
      </p:sp>
      <p:sp>
        <p:nvSpPr>
          <p:cNvPr id="3" name="Content Placeholder 2">
            <a:extLst>
              <a:ext uri="{FF2B5EF4-FFF2-40B4-BE49-F238E27FC236}">
                <a16:creationId xmlns:a16="http://schemas.microsoft.com/office/drawing/2014/main" xmlns="" id="{BD767772-ABBB-4909-B084-45FD45BFB898}"/>
              </a:ext>
            </a:extLst>
          </p:cNvPr>
          <p:cNvSpPr>
            <a:spLocks noGrp="1"/>
          </p:cNvSpPr>
          <p:nvPr>
            <p:ph idx="1"/>
          </p:nvPr>
        </p:nvSpPr>
        <p:spPr/>
        <p:txBody>
          <a:bodyPr/>
          <a:lstStyle/>
          <a:p>
            <a:r>
              <a:rPr lang="en-US" dirty="0"/>
              <a:t>To download </a:t>
            </a:r>
            <a:r>
              <a:rPr lang="en-US" dirty="0" err="1"/>
              <a:t>Krita</a:t>
            </a:r>
            <a:r>
              <a:rPr lang="en-US" dirty="0"/>
              <a:t> we need to open </a:t>
            </a:r>
            <a:r>
              <a:rPr lang="en-US" dirty="0" err="1"/>
              <a:t>Krita</a:t>
            </a:r>
            <a:r>
              <a:rPr lang="en-US" dirty="0"/>
              <a:t> website by opening a browser like google chrome.</a:t>
            </a:r>
          </a:p>
          <a:p>
            <a:r>
              <a:rPr lang="en-US" dirty="0" err="1"/>
              <a:t>Krita</a:t>
            </a:r>
            <a:r>
              <a:rPr lang="en-US" dirty="0"/>
              <a:t> website is : -  </a:t>
            </a:r>
            <a:r>
              <a:rPr lang="en-US" dirty="0">
                <a:hlinkClick r:id="rId2"/>
              </a:rPr>
              <a:t>https://krita.org/en/download</a:t>
            </a:r>
            <a:endParaRPr lang="en-US" dirty="0"/>
          </a:p>
          <a:p>
            <a:r>
              <a:rPr lang="en-US" dirty="0"/>
              <a:t>Click on the windows installer button and wait until the software is downloaded into your PC.</a:t>
            </a:r>
          </a:p>
          <a:p>
            <a:r>
              <a:rPr lang="en-US" dirty="0"/>
              <a:t>Then track the .EXE file or SETUP file of </a:t>
            </a:r>
            <a:r>
              <a:rPr lang="en-US" dirty="0" err="1"/>
              <a:t>Krita</a:t>
            </a:r>
            <a:r>
              <a:rPr lang="en-US" dirty="0"/>
              <a:t> and run the file by double clicking on it.</a:t>
            </a:r>
          </a:p>
          <a:p>
            <a:r>
              <a:rPr lang="en-US" dirty="0"/>
              <a:t>Follow the steps one by one given in the installation package. </a:t>
            </a:r>
            <a:endParaRPr lang="en-IN" dirty="0"/>
          </a:p>
        </p:txBody>
      </p:sp>
    </p:spTree>
    <p:extLst>
      <p:ext uri="{BB962C8B-B14F-4D97-AF65-F5344CB8AC3E}">
        <p14:creationId xmlns:p14="http://schemas.microsoft.com/office/powerpoint/2010/main" xmlns="" val="2835072348"/>
      </p:ext>
    </p:extLst>
  </p:cSld>
  <p:clrMapOvr>
    <a:masterClrMapping/>
  </p:clrMapOvr>
  <p:transition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lectrichearts_20201224A_kiki_c1_1080P-1024x512.png"/>
          <p:cNvPicPr>
            <a:picLocks noChangeAspect="1"/>
          </p:cNvPicPr>
          <p:nvPr/>
        </p:nvPicPr>
        <p:blipFill>
          <a:blip r:embed="rId2"/>
          <a:stretch>
            <a:fillRect/>
          </a:stretch>
        </p:blipFill>
        <p:spPr>
          <a:xfrm>
            <a:off x="8392887" y="195943"/>
            <a:ext cx="3530262" cy="22751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a:extLst>
              <a:ext uri="{FF2B5EF4-FFF2-40B4-BE49-F238E27FC236}">
                <a16:creationId xmlns:a16="http://schemas.microsoft.com/office/drawing/2014/main" xmlns="" id="{7C80068A-5570-4696-B888-803C9F7D40C5}"/>
              </a:ext>
            </a:extLst>
          </p:cNvPr>
          <p:cNvSpPr>
            <a:spLocks noGrp="1"/>
          </p:cNvSpPr>
          <p:nvPr>
            <p:ph type="title"/>
          </p:nvPr>
        </p:nvSpPr>
        <p:spPr/>
        <p:txBody>
          <a:bodyPr/>
          <a:lstStyle/>
          <a:p>
            <a:r>
              <a:rPr lang="en-US" dirty="0"/>
              <a:t>Starting </a:t>
            </a:r>
            <a:r>
              <a:rPr lang="en-US" dirty="0" err="1"/>
              <a:t>Krita</a:t>
            </a:r>
            <a:endParaRPr lang="en-IN" dirty="0"/>
          </a:p>
        </p:txBody>
      </p:sp>
      <p:sp>
        <p:nvSpPr>
          <p:cNvPr id="3" name="Content Placeholder 2">
            <a:extLst>
              <a:ext uri="{FF2B5EF4-FFF2-40B4-BE49-F238E27FC236}">
                <a16:creationId xmlns:a16="http://schemas.microsoft.com/office/drawing/2014/main" xmlns="" id="{A680F81C-50BD-4CBF-9F3F-A28E91CB2AD8}"/>
              </a:ext>
            </a:extLst>
          </p:cNvPr>
          <p:cNvSpPr>
            <a:spLocks noGrp="1"/>
          </p:cNvSpPr>
          <p:nvPr>
            <p:ph idx="1"/>
          </p:nvPr>
        </p:nvSpPr>
        <p:spPr>
          <a:xfrm>
            <a:off x="1371600" y="1651819"/>
            <a:ext cx="9601200" cy="5206181"/>
          </a:xfrm>
        </p:spPr>
        <p:txBody>
          <a:bodyPr>
            <a:normAutofit/>
          </a:bodyPr>
          <a:lstStyle/>
          <a:p>
            <a:r>
              <a:rPr lang="en-US" dirty="0"/>
              <a:t>Click on search box or press windows button then type </a:t>
            </a:r>
            <a:r>
              <a:rPr lang="en-US" dirty="0" err="1"/>
              <a:t>Krita</a:t>
            </a:r>
            <a:r>
              <a:rPr lang="en-US" dirty="0"/>
              <a:t>.</a:t>
            </a:r>
          </a:p>
          <a:p>
            <a:r>
              <a:rPr lang="en-US" dirty="0" err="1"/>
              <a:t>Krita</a:t>
            </a:r>
            <a:r>
              <a:rPr lang="en-US" dirty="0"/>
              <a:t> executable file name will appear.</a:t>
            </a:r>
          </a:p>
          <a:p>
            <a:r>
              <a:rPr lang="en-US" dirty="0"/>
              <a:t>Click on it to open and run the application.</a:t>
            </a:r>
          </a:p>
          <a:p>
            <a:r>
              <a:rPr lang="en-US" dirty="0"/>
              <a:t>Create a new canvas from the file menu or press Ctrl + N.</a:t>
            </a:r>
          </a:p>
          <a:p>
            <a:r>
              <a:rPr lang="en-US" dirty="0"/>
              <a:t>A create new document box will appear. </a:t>
            </a:r>
          </a:p>
          <a:p>
            <a:r>
              <a:rPr lang="en-US" dirty="0"/>
              <a:t>In the Dimensions tab choose A4(300ppi) from the predefined drop down list.</a:t>
            </a:r>
          </a:p>
          <a:p>
            <a:r>
              <a:rPr lang="en-US" dirty="0"/>
              <a:t>Click on the create button.</a:t>
            </a:r>
          </a:p>
          <a:p>
            <a:r>
              <a:rPr lang="en-US" dirty="0"/>
              <a:t>Width, Height, Resolution and color Model can be set from the dimensions tab. Color  profiles include RGB, Grayscale, CMYK.</a:t>
            </a:r>
          </a:p>
          <a:p>
            <a:r>
              <a:rPr lang="en-IN" dirty="0"/>
              <a:t>From the Content Tab we can change the title of the document in </a:t>
            </a:r>
            <a:r>
              <a:rPr lang="en-IN" dirty="0" err="1"/>
              <a:t>Krita</a:t>
            </a:r>
            <a:r>
              <a:rPr lang="en-IN" dirty="0"/>
              <a:t> and can add layers, delete layers, can add background colour, background opacity.</a:t>
            </a:r>
          </a:p>
        </p:txBody>
      </p:sp>
    </p:spTree>
    <p:extLst>
      <p:ext uri="{BB962C8B-B14F-4D97-AF65-F5344CB8AC3E}">
        <p14:creationId xmlns:p14="http://schemas.microsoft.com/office/powerpoint/2010/main" xmlns="" val="1062325467"/>
      </p:ext>
    </p:extLst>
  </p:cSld>
  <p:clrMapOvr>
    <a:masterClrMapping/>
  </p:clrMapOvr>
  <p:transition advClick="0">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additive="base">
                                        <p:cTn id="5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 calcmode="lin" valueType="num">
                                      <p:cBhvr additive="base">
                                        <p:cTn id="6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4"/>
                                        </p:tgtEl>
                                        <p:attrNameLst>
                                          <p:attrName>style.visibility</p:attrName>
                                        </p:attrNameLst>
                                      </p:cBhvr>
                                      <p:to>
                                        <p:strVal val="visible"/>
                                      </p:to>
                                    </p:set>
                                    <p:anim calcmode="lin" valueType="num">
                                      <p:cBhvr additive="base">
                                        <p:cTn id="66" dur="500" fill="hold"/>
                                        <p:tgtEl>
                                          <p:spTgt spid="4"/>
                                        </p:tgtEl>
                                        <p:attrNameLst>
                                          <p:attrName>ppt_x</p:attrName>
                                        </p:attrNameLst>
                                      </p:cBhvr>
                                      <p:tavLst>
                                        <p:tav tm="0">
                                          <p:val>
                                            <p:strVal val="#ppt_x"/>
                                          </p:val>
                                        </p:tav>
                                        <p:tav tm="100000">
                                          <p:val>
                                            <p:strVal val="#ppt_x"/>
                                          </p:val>
                                        </p:tav>
                                      </p:tavLst>
                                    </p:anim>
                                    <p:anim calcmode="lin" valueType="num">
                                      <p:cBhvr additive="base">
                                        <p:cTn id="6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72DB6E-231A-4190-9A44-A7537CCD3402}"/>
              </a:ext>
            </a:extLst>
          </p:cNvPr>
          <p:cNvSpPr>
            <a:spLocks noGrp="1"/>
          </p:cNvSpPr>
          <p:nvPr>
            <p:ph type="title"/>
          </p:nvPr>
        </p:nvSpPr>
        <p:spPr/>
        <p:txBody>
          <a:bodyPr/>
          <a:lstStyle/>
          <a:p>
            <a:r>
              <a:rPr lang="en-US" dirty="0"/>
              <a:t>Components of the </a:t>
            </a:r>
            <a:r>
              <a:rPr lang="en-US" dirty="0" err="1"/>
              <a:t>krita</a:t>
            </a:r>
            <a:r>
              <a:rPr lang="en-US" dirty="0"/>
              <a:t> Window</a:t>
            </a:r>
            <a:endParaRPr lang="en-IN" dirty="0"/>
          </a:p>
        </p:txBody>
      </p:sp>
      <p:pic>
        <p:nvPicPr>
          <p:cNvPr id="7" name="Picture 6" descr="krita.png"/>
          <p:cNvPicPr>
            <a:picLocks noChangeAspect="1"/>
          </p:cNvPicPr>
          <p:nvPr/>
        </p:nvPicPr>
        <p:blipFill>
          <a:blip r:embed="rId2"/>
          <a:stretch>
            <a:fillRect/>
          </a:stretch>
        </p:blipFill>
        <p:spPr>
          <a:xfrm>
            <a:off x="1327787" y="1436913"/>
            <a:ext cx="7359079" cy="4963887"/>
          </a:xfrm>
          <a:prstGeom prst="rect">
            <a:avLst/>
          </a:prstGeom>
        </p:spPr>
      </p:pic>
      <p:pic>
        <p:nvPicPr>
          <p:cNvPr id="9" name="Content Placeholder 8" descr="krita-toolbox-20240701.png"/>
          <p:cNvPicPr>
            <a:picLocks noGrp="1" noChangeAspect="1"/>
          </p:cNvPicPr>
          <p:nvPr>
            <p:ph idx="1"/>
          </p:nvPr>
        </p:nvPicPr>
        <p:blipFill>
          <a:blip r:embed="rId3"/>
          <a:stretch>
            <a:fillRect/>
          </a:stretch>
        </p:blipFill>
        <p:spPr>
          <a:xfrm>
            <a:off x="8982029" y="1426028"/>
            <a:ext cx="2831683" cy="4855029"/>
          </a:xfrm>
        </p:spPr>
      </p:pic>
    </p:spTree>
    <p:extLst>
      <p:ext uri="{BB962C8B-B14F-4D97-AF65-F5344CB8AC3E}">
        <p14:creationId xmlns:p14="http://schemas.microsoft.com/office/powerpoint/2010/main" xmlns="" val="3448556352"/>
      </p:ext>
    </p:extLst>
  </p:cSld>
  <p:clrMapOvr>
    <a:masterClrMapping/>
  </p:clrMapOvr>
  <p:transition advClick="0">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72DB6E-231A-4190-9A44-A7537CCD3402}"/>
              </a:ext>
            </a:extLst>
          </p:cNvPr>
          <p:cNvSpPr>
            <a:spLocks noGrp="1"/>
          </p:cNvSpPr>
          <p:nvPr>
            <p:ph type="title"/>
          </p:nvPr>
        </p:nvSpPr>
        <p:spPr/>
        <p:txBody>
          <a:bodyPr/>
          <a:lstStyle/>
          <a:p>
            <a:r>
              <a:rPr lang="en-US" dirty="0"/>
              <a:t>Components of the </a:t>
            </a:r>
            <a:r>
              <a:rPr lang="en-US" dirty="0" err="1"/>
              <a:t>krita</a:t>
            </a:r>
            <a:r>
              <a:rPr lang="en-US" dirty="0"/>
              <a:t> Window</a:t>
            </a:r>
            <a:endParaRPr lang="en-IN" dirty="0"/>
          </a:p>
        </p:txBody>
      </p:sp>
      <p:sp>
        <p:nvSpPr>
          <p:cNvPr id="3" name="Content Placeholder 2">
            <a:extLst>
              <a:ext uri="{FF2B5EF4-FFF2-40B4-BE49-F238E27FC236}">
                <a16:creationId xmlns:a16="http://schemas.microsoft.com/office/drawing/2014/main" xmlns="" id="{94746142-0DC6-41AF-89AE-962AC66CC748}"/>
              </a:ext>
            </a:extLst>
          </p:cNvPr>
          <p:cNvSpPr>
            <a:spLocks noGrp="1"/>
          </p:cNvSpPr>
          <p:nvPr>
            <p:ph idx="1"/>
          </p:nvPr>
        </p:nvSpPr>
        <p:spPr/>
        <p:txBody>
          <a:bodyPr/>
          <a:lstStyle/>
          <a:p>
            <a:r>
              <a:rPr lang="en-US" b="1" u="sng" dirty="0"/>
              <a:t>Title Bar</a:t>
            </a:r>
            <a:r>
              <a:rPr lang="en-US" dirty="0"/>
              <a:t>: -	At the top of the window title bar displays the name of the file.</a:t>
            </a:r>
          </a:p>
          <a:p>
            <a:r>
              <a:rPr lang="en-US" b="1" u="sng" dirty="0"/>
              <a:t>Menu Bar</a:t>
            </a:r>
            <a:r>
              <a:rPr lang="en-US" dirty="0"/>
              <a:t>: - Provides the commands grouped together to perform different tasks. File, Edit, View, Image, Layer etc. are examples.</a:t>
            </a:r>
          </a:p>
          <a:p>
            <a:r>
              <a:rPr lang="en-US" b="1" u="sng" dirty="0"/>
              <a:t>Toolbar</a:t>
            </a:r>
            <a:r>
              <a:rPr lang="en-US" dirty="0"/>
              <a:t>: - It is context specific, i.e. shows different options for the selected tool.</a:t>
            </a:r>
          </a:p>
          <a:p>
            <a:r>
              <a:rPr lang="en-US" b="1" u="sng" dirty="0"/>
              <a:t>Toolbox</a:t>
            </a:r>
            <a:r>
              <a:rPr lang="en-US" dirty="0"/>
              <a:t>: - Provides different tools to create, edit and enhance image.</a:t>
            </a:r>
          </a:p>
          <a:p>
            <a:r>
              <a:rPr lang="en-US" b="1" u="sng" dirty="0"/>
              <a:t>Dockers</a:t>
            </a:r>
            <a:r>
              <a:rPr lang="en-US" dirty="0"/>
              <a:t>: - provides more control over a tool by allowing different options and settings, like pick </a:t>
            </a:r>
            <a:r>
              <a:rPr lang="en-US" dirty="0" err="1"/>
              <a:t>colours</a:t>
            </a:r>
            <a:r>
              <a:rPr lang="en-US" dirty="0"/>
              <a:t>, manage layers and adjust tool options.</a:t>
            </a:r>
          </a:p>
          <a:p>
            <a:r>
              <a:rPr lang="en-US" b="1" u="sng" dirty="0"/>
              <a:t>Canvas</a:t>
            </a:r>
            <a:r>
              <a:rPr lang="en-US" dirty="0"/>
              <a:t>: - The main working white space where we can place an image for editing. An object outside the canvas area will appear after exporting  or printing. </a:t>
            </a:r>
            <a:endParaRPr lang="en-IN" dirty="0"/>
          </a:p>
        </p:txBody>
      </p:sp>
    </p:spTree>
    <p:extLst>
      <p:ext uri="{BB962C8B-B14F-4D97-AF65-F5344CB8AC3E}">
        <p14:creationId xmlns:p14="http://schemas.microsoft.com/office/powerpoint/2010/main" xmlns="" val="4057890540"/>
      </p:ext>
    </p:extLst>
  </p:cSld>
  <p:clrMapOvr>
    <a:masterClrMapping/>
  </p:clrMapOvr>
  <p:transition advClick="0">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DE1F71-E0C9-4853-B479-0C507A260316}"/>
              </a:ext>
            </a:extLst>
          </p:cNvPr>
          <p:cNvSpPr>
            <a:spLocks noGrp="1"/>
          </p:cNvSpPr>
          <p:nvPr>
            <p:ph type="title"/>
          </p:nvPr>
        </p:nvSpPr>
        <p:spPr/>
        <p:txBody>
          <a:bodyPr/>
          <a:lstStyle/>
          <a:p>
            <a:r>
              <a:rPr lang="en-US" dirty="0"/>
              <a:t>Creating Graphics and Shapes</a:t>
            </a:r>
            <a:endParaRPr lang="en-IN" dirty="0"/>
          </a:p>
        </p:txBody>
      </p:sp>
      <p:sp>
        <p:nvSpPr>
          <p:cNvPr id="3" name="Content Placeholder 2">
            <a:extLst>
              <a:ext uri="{FF2B5EF4-FFF2-40B4-BE49-F238E27FC236}">
                <a16:creationId xmlns:a16="http://schemas.microsoft.com/office/drawing/2014/main" xmlns="" id="{371CD301-4169-4093-BA21-E8F945671F88}"/>
              </a:ext>
            </a:extLst>
          </p:cNvPr>
          <p:cNvSpPr>
            <a:spLocks noGrp="1"/>
          </p:cNvSpPr>
          <p:nvPr>
            <p:ph idx="1"/>
          </p:nvPr>
        </p:nvSpPr>
        <p:spPr/>
        <p:txBody>
          <a:bodyPr/>
          <a:lstStyle/>
          <a:p>
            <a:r>
              <a:rPr lang="en-US" b="1" u="sng" dirty="0"/>
              <a:t>Line Tool</a:t>
            </a:r>
            <a:r>
              <a:rPr lang="en-US" dirty="0"/>
              <a:t>: -  A Line tool is used to draw straight lines. Size option allow us to set the thickness of the line.</a:t>
            </a:r>
          </a:p>
          <a:p>
            <a:r>
              <a:rPr lang="en-US" dirty="0"/>
              <a:t>Select the line tool from the toolbox and draw lines in the canvas.</a:t>
            </a:r>
          </a:p>
          <a:p>
            <a:pPr marL="0" indent="0">
              <a:buNone/>
            </a:pPr>
            <a:endParaRPr lang="en-IN" dirty="0"/>
          </a:p>
        </p:txBody>
      </p:sp>
      <p:pic>
        <p:nvPicPr>
          <p:cNvPr id="4" name="Picture 3">
            <a:extLst>
              <a:ext uri="{FF2B5EF4-FFF2-40B4-BE49-F238E27FC236}">
                <a16:creationId xmlns:a16="http://schemas.microsoft.com/office/drawing/2014/main" xmlns="" id="{FC523987-0748-4905-B2B2-15B947C92714}"/>
              </a:ext>
            </a:extLst>
          </p:cNvPr>
          <p:cNvPicPr>
            <a:picLocks noChangeAspect="1"/>
          </p:cNvPicPr>
          <p:nvPr/>
        </p:nvPicPr>
        <p:blipFill>
          <a:blip r:embed="rId2"/>
          <a:stretch>
            <a:fillRect/>
          </a:stretch>
        </p:blipFill>
        <p:spPr>
          <a:xfrm>
            <a:off x="1219200" y="3709066"/>
            <a:ext cx="3790950" cy="1836328"/>
          </a:xfrm>
          <a:prstGeom prst="rect">
            <a:avLst/>
          </a:prstGeom>
        </p:spPr>
      </p:pic>
      <p:pic>
        <p:nvPicPr>
          <p:cNvPr id="5" name="Picture 4">
            <a:extLst>
              <a:ext uri="{FF2B5EF4-FFF2-40B4-BE49-F238E27FC236}">
                <a16:creationId xmlns:a16="http://schemas.microsoft.com/office/drawing/2014/main" xmlns="" id="{4D5E301E-6EAB-4F75-B756-A98BFEDCE553}"/>
              </a:ext>
            </a:extLst>
          </p:cNvPr>
          <p:cNvPicPr>
            <a:picLocks noChangeAspect="1"/>
          </p:cNvPicPr>
          <p:nvPr/>
        </p:nvPicPr>
        <p:blipFill>
          <a:blip r:embed="rId3"/>
          <a:stretch>
            <a:fillRect/>
          </a:stretch>
        </p:blipFill>
        <p:spPr>
          <a:xfrm>
            <a:off x="5605464" y="3525006"/>
            <a:ext cx="5367336" cy="3015761"/>
          </a:xfrm>
          <a:prstGeom prst="rect">
            <a:avLst/>
          </a:prstGeom>
        </p:spPr>
      </p:pic>
    </p:spTree>
    <p:extLst>
      <p:ext uri="{BB962C8B-B14F-4D97-AF65-F5344CB8AC3E}">
        <p14:creationId xmlns:p14="http://schemas.microsoft.com/office/powerpoint/2010/main" xmlns="" val="367204685"/>
      </p:ext>
    </p:extLst>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{EAD1AEF4-A793-4842-B459-FBEBF52E13F4}TFc3084226-2d0c-440f-9f46-6b48c7a7f670e6ba4a85-fc4a2881d6b3</Template>
  <TotalTime>128</TotalTime>
  <Words>1026</Words>
  <Application>Microsoft Office PowerPoint</Application>
  <PresentationFormat>Custom</PresentationFormat>
  <Paragraphs>81</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Crop</vt:lpstr>
      <vt:lpstr>Krita –an introduction</vt:lpstr>
      <vt:lpstr>Topics to be covered</vt:lpstr>
      <vt:lpstr>Introduction</vt:lpstr>
      <vt:lpstr>Features of Krita</vt:lpstr>
      <vt:lpstr>Downloading and Installing Krita</vt:lpstr>
      <vt:lpstr>Starting Krita</vt:lpstr>
      <vt:lpstr>Components of the krita Window</vt:lpstr>
      <vt:lpstr>Components of the krita Window</vt:lpstr>
      <vt:lpstr>Creating Graphics and Shapes</vt:lpstr>
      <vt:lpstr>Creating Graphics and Shapes</vt:lpstr>
      <vt:lpstr>Creating Graphics and Shapes</vt:lpstr>
      <vt:lpstr>Creating Graphics and Shapes</vt:lpstr>
      <vt:lpstr>Creating Graphics and Shapes</vt:lpstr>
      <vt:lpstr>Creating Graphics and Shapes</vt:lpstr>
      <vt:lpstr>Opening Krita Files</vt:lpstr>
      <vt:lpstr>Closing Krita Files</vt:lpstr>
      <vt:lpstr>Conclusion</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Krita an introduction</dc:title>
  <dc:creator>biku</dc:creator>
  <cp:lastModifiedBy>System_For All</cp:lastModifiedBy>
  <cp:revision>73</cp:revision>
  <dcterms:created xsi:type="dcterms:W3CDTF">2025-07-20T20:01:19Z</dcterms:created>
  <dcterms:modified xsi:type="dcterms:W3CDTF">2025-07-21T04:30:39Z</dcterms:modified>
</cp:coreProperties>
</file>